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0" r:id="rId2"/>
    <p:sldId id="263" r:id="rId3"/>
    <p:sldId id="257" r:id="rId4"/>
    <p:sldId id="270" r:id="rId5"/>
    <p:sldId id="271" r:id="rId6"/>
    <p:sldId id="272" r:id="rId7"/>
    <p:sldId id="273" r:id="rId8"/>
    <p:sldId id="274" r:id="rId9"/>
    <p:sldId id="275" r:id="rId10"/>
    <p:sldId id="277" r:id="rId11"/>
    <p:sldId id="278" r:id="rId12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FCA"/>
    <a:srgbClr val="3C3C3C"/>
    <a:srgbClr val="DCE4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vrfondir\area%20comune\scambio%20files\Rapporti%20FONDIR\Rapporto%202013\DATI%20FONDIR_2013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vrfondir\area%20comune\scambio%20files\Rapporti%20FONDIR\Rapporto%202013\DATI%20FONDIR_2013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rfondir\area%20comune\scambio%20files\Rapporti%20FONDIR\Rapporto%202013\DATI%20FONDIR_2013_SEDIIN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100" b="1">
              <a:solidFill>
                <a:schemeClr val="tx2"/>
              </a:solidFill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8.1939866236957051E-2"/>
          <c:y val="0.19456142338179627"/>
          <c:w val="0.89248821598843897"/>
          <c:h val="0.70888902353248018"/>
        </c:manualLayout>
      </c:layout>
      <c:lineChart>
        <c:grouping val="standard"/>
        <c:varyColors val="0"/>
        <c:ser>
          <c:idx val="0"/>
          <c:order val="0"/>
          <c:tx>
            <c:strRef>
              <c:f>'Aziende dirigenti aderenti INPS'!$C$3</c:f>
              <c:strCache>
                <c:ptCount val="1"/>
                <c:pt idx="0">
                  <c:v>Numero Imprese Iscritte a FONDIR</c:v>
                </c:pt>
              </c:strCache>
            </c:strRef>
          </c:tx>
          <c:dLbls>
            <c:dLbl>
              <c:idx val="0"/>
              <c:layout>
                <c:manualLayout>
                  <c:x val="-1.1940298507462673E-2"/>
                  <c:y val="3.397027600849247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635209611537411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014789817939425E-2"/>
                  <c:y val="1.081259579394681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0262096867521194E-2"/>
                  <c:y val="8.4925566973917538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3024853374809632E-2"/>
                  <c:y val="1.313256895519639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8224154129881238E-3"/>
                  <c:y val="5.5210489993098716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9701796534692439E-3"/>
                  <c:y val="1.698524526539445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1626278196706893E-3"/>
                  <c:y val="1.466500897914076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9253102621431593E-5"/>
                  <c:y val="6.7252119800814388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"/>
                  <c:y val="-2.3391812865497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'Aziende dirigenti aderenti INPS'!$B$5:$B$14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'Aziende dirigenti aderenti INPS'!$C$5:$C$14</c:f>
              <c:numCache>
                <c:formatCode>#,##0</c:formatCode>
                <c:ptCount val="10"/>
                <c:pt idx="0">
                  <c:v>2508</c:v>
                </c:pt>
                <c:pt idx="1">
                  <c:v>2830</c:v>
                </c:pt>
                <c:pt idx="2">
                  <c:v>3202</c:v>
                </c:pt>
                <c:pt idx="3">
                  <c:v>3662</c:v>
                </c:pt>
                <c:pt idx="4">
                  <c:v>3936</c:v>
                </c:pt>
                <c:pt idx="5">
                  <c:v>4273</c:v>
                </c:pt>
                <c:pt idx="6">
                  <c:v>4847</c:v>
                </c:pt>
                <c:pt idx="7">
                  <c:v>5213</c:v>
                </c:pt>
                <c:pt idx="8">
                  <c:v>5663</c:v>
                </c:pt>
                <c:pt idx="9">
                  <c:v>5979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033232"/>
        <c:axId val="211889304"/>
      </c:lineChart>
      <c:catAx>
        <c:axId val="213033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211889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1889304"/>
        <c:scaling>
          <c:orientation val="minMax"/>
          <c:min val="2000"/>
        </c:scaling>
        <c:delete val="0"/>
        <c:axPos val="l"/>
        <c:majorGridlines>
          <c:spPr>
            <a:ln w="3175">
              <a:solidFill>
                <a:schemeClr val="accent1">
                  <a:lumMod val="40000"/>
                  <a:lumOff val="60000"/>
                </a:schemeClr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213033232"/>
        <c:crosses val="autoZero"/>
        <c:crossBetween val="between"/>
      </c:valAx>
      <c:spPr>
        <a:noFill/>
        <a:ln w="12700">
          <a:solidFill>
            <a:schemeClr val="accent1">
              <a:lumMod val="40000"/>
              <a:lumOff val="60000"/>
            </a:schemeClr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 cap="rnd">
      <a:solidFill>
        <a:schemeClr val="accent1">
          <a:lumMod val="40000"/>
          <a:lumOff val="60000"/>
        </a:schemeClr>
      </a:solidFill>
      <a:prstDash val="solid"/>
      <a:round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Ubuntu"/>
          <a:ea typeface="Arial"/>
          <a:cs typeface="Arial"/>
        </a:defRPr>
      </a:pPr>
      <a:endParaRPr lang="it-IT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solidFill>
                  <a:schemeClr val="tx2"/>
                </a:solidFill>
              </a:defRPr>
            </a:pPr>
            <a:r>
              <a:rPr lang="it-IT" sz="1100" b="1">
                <a:solidFill>
                  <a:schemeClr val="tx2"/>
                </a:solidFill>
              </a:rPr>
              <a:t>Dirigenti delle imprese aderenti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193076031384353"/>
          <c:y val="0.12448760583859077"/>
          <c:w val="0.85796075069227118"/>
          <c:h val="0.7884096019169714"/>
        </c:manualLayout>
      </c:layout>
      <c:lineChart>
        <c:grouping val="standard"/>
        <c:varyColors val="0"/>
        <c:ser>
          <c:idx val="1"/>
          <c:order val="0"/>
          <c:tx>
            <c:strRef>
              <c:f>'Aziende dirigenti aderenti INPS'!$B$52</c:f>
              <c:strCache>
                <c:ptCount val="1"/>
                <c:pt idx="0">
                  <c:v>Anno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7002048049784033E-2"/>
                  <c:y val="4.92445300423086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2215675261319134E-2"/>
                  <c:y val="4.15188409818816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2741598753722409E-2"/>
                  <c:y val="5.6953068091158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0318471896698519E-2"/>
                  <c:y val="6.6779859414124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6889632107023436E-3"/>
                  <c:y val="3.06513409961686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2561686855091968E-2"/>
                  <c:y val="4.1116005873715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'Aziende dirigenti aderenti INPS'!$B$54:$B$63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'Aziende dirigenti aderenti INPS'!$B$53:$B$63</c:f>
              <c:numCache>
                <c:formatCode>General</c:formatCode>
                <c:ptCount val="11"/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'Aziende dirigenti aderenti INPS'!$C$52</c:f>
              <c:strCache>
                <c:ptCount val="1"/>
                <c:pt idx="0">
                  <c:v>Numero dirigenti iscritti a FONDIR</c:v>
                </c:pt>
              </c:strCache>
            </c:strRef>
          </c:tx>
          <c:dLbls>
            <c:dLbl>
              <c:idx val="0"/>
              <c:layout>
                <c:manualLayout>
                  <c:x val="-1.0767160161507387E-2"/>
                  <c:y val="4.111600587371513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2561686855091968E-2"/>
                  <c:y val="3.230543318649045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6150740242261107E-2"/>
                  <c:y val="2.349486049926578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794526693584567E-2"/>
                  <c:y val="4.698972099853157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2561686855091903E-2"/>
                  <c:y val="4.111600587371518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4356213548676534E-2"/>
                  <c:y val="2.936857562408222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9739793629430243E-2"/>
                  <c:y val="6.461086637298089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"/>
                  <c:y val="3.817914831130687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2561686855091968E-2"/>
                  <c:y val="2.936857562408223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'Aziende dirigenti aderenti INPS'!$B$54:$B$63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'Aziende dirigenti aderenti INPS'!$C$54:$C$63</c:f>
              <c:numCache>
                <c:formatCode>#,##0</c:formatCode>
                <c:ptCount val="10"/>
                <c:pt idx="0">
                  <c:v>13992</c:v>
                </c:pt>
                <c:pt idx="1">
                  <c:v>15476</c:v>
                </c:pt>
                <c:pt idx="2">
                  <c:v>17110</c:v>
                </c:pt>
                <c:pt idx="3">
                  <c:v>18705</c:v>
                </c:pt>
                <c:pt idx="4">
                  <c:v>20263</c:v>
                </c:pt>
                <c:pt idx="5">
                  <c:v>21364</c:v>
                </c:pt>
                <c:pt idx="6">
                  <c:v>24692</c:v>
                </c:pt>
                <c:pt idx="7">
                  <c:v>25345</c:v>
                </c:pt>
                <c:pt idx="8">
                  <c:v>26706</c:v>
                </c:pt>
                <c:pt idx="9">
                  <c:v>28568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692800"/>
        <c:axId val="213151584"/>
      </c:lineChart>
      <c:catAx>
        <c:axId val="21269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213151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3151584"/>
        <c:scaling>
          <c:orientation val="minMax"/>
          <c:min val="10000"/>
        </c:scaling>
        <c:delete val="0"/>
        <c:axPos val="l"/>
        <c:majorGridlines>
          <c:spPr>
            <a:ln w="3175">
              <a:solidFill>
                <a:schemeClr val="accent1">
                  <a:lumMod val="40000"/>
                  <a:lumOff val="60000"/>
                </a:schemeClr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chemeClr val="accent1">
                <a:lumMod val="40000"/>
                <a:lumOff val="6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it-IT"/>
          </a:p>
        </c:txPr>
        <c:crossAx val="212692800"/>
        <c:crosses val="autoZero"/>
        <c:crossBetween val="between"/>
      </c:valAx>
      <c:spPr>
        <a:noFill/>
        <a:ln w="12700">
          <a:solidFill>
            <a:schemeClr val="accent1">
              <a:lumMod val="40000"/>
              <a:lumOff val="60000"/>
            </a:schemeClr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 cap="rnd">
      <a:solidFill>
        <a:schemeClr val="accent1">
          <a:lumMod val="40000"/>
          <a:lumOff val="60000"/>
        </a:schemeClr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Ubuntu"/>
          <a:ea typeface="Arial"/>
          <a:cs typeface="Arial"/>
        </a:defRPr>
      </a:pPr>
      <a:endParaRPr lang="it-IT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Imprese Aderenti</c:v>
          </c:tx>
          <c:spPr>
            <a:gradFill flip="none" rotWithShape="1">
              <a:gsLst>
                <a:gs pos="0">
                  <a:schemeClr val="accent6"/>
                </a:gs>
                <a:gs pos="75000">
                  <a:schemeClr val="accent6">
                    <a:lumMod val="60000"/>
                    <a:lumOff val="40000"/>
                  </a:schemeClr>
                </a:gs>
                <a:gs pos="51000">
                  <a:schemeClr val="accent6">
                    <a:alpha val="75000"/>
                  </a:schemeClr>
                </a:gs>
                <a:gs pos="100000">
                  <a:schemeClr val="accent6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Foglio1!$B$24:$B$26</c:f>
              <c:strCache>
                <c:ptCount val="3"/>
                <c:pt idx="0">
                  <c:v>Piccola imprese &lt; 50 addetti</c:v>
                </c:pt>
                <c:pt idx="1">
                  <c:v>Media imprese &gt; 50 e &lt; 250</c:v>
                </c:pt>
                <c:pt idx="2">
                  <c:v>Grande impresa &gt; 250 addetti</c:v>
                </c:pt>
              </c:strCache>
            </c:strRef>
          </c:cat>
          <c:val>
            <c:numRef>
              <c:f>Foglio1!$D$24:$D$26</c:f>
              <c:numCache>
                <c:formatCode>0%</c:formatCode>
                <c:ptCount val="3"/>
                <c:pt idx="0">
                  <c:v>0.69710653955510971</c:v>
                </c:pt>
                <c:pt idx="1">
                  <c:v>0.20337849138651948</c:v>
                </c:pt>
                <c:pt idx="2">
                  <c:v>9.9514969058371011E-2</c:v>
                </c:pt>
              </c:numCache>
            </c:numRef>
          </c:val>
        </c:ser>
        <c:ser>
          <c:idx val="1"/>
          <c:order val="1"/>
          <c:tx>
            <c:v>Dirigenti delle imprese</c:v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Foglio1!$B$24:$B$26</c:f>
              <c:strCache>
                <c:ptCount val="3"/>
                <c:pt idx="0">
                  <c:v>Piccola imprese &lt; 50 addetti</c:v>
                </c:pt>
                <c:pt idx="1">
                  <c:v>Media imprese &gt; 50 e &lt; 250</c:v>
                </c:pt>
                <c:pt idx="2">
                  <c:v>Grande impresa &gt; 250 addetti</c:v>
                </c:pt>
              </c:strCache>
            </c:strRef>
          </c:cat>
          <c:val>
            <c:numRef>
              <c:f>Foglio1!$F$24:$F$26</c:f>
              <c:numCache>
                <c:formatCode>0%</c:formatCode>
                <c:ptCount val="3"/>
                <c:pt idx="0">
                  <c:v>0.29288014561747422</c:v>
                </c:pt>
                <c:pt idx="1">
                  <c:v>0.21639596751610196</c:v>
                </c:pt>
                <c:pt idx="2">
                  <c:v>0.49072388686642404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213204432"/>
        <c:axId val="213204816"/>
      </c:barChart>
      <c:catAx>
        <c:axId val="213204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3204816"/>
        <c:crosses val="autoZero"/>
        <c:auto val="1"/>
        <c:lblAlgn val="ctr"/>
        <c:lblOffset val="100"/>
        <c:noMultiLvlLbl val="0"/>
      </c:catAx>
      <c:valAx>
        <c:axId val="213204816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one"/>
        <c:crossAx val="21320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0745397137557517E-2"/>
          <c:y val="7.9441375967093025E-2"/>
          <c:w val="0.83040012259401264"/>
          <c:h val="0.6209808064455013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1.0635657297804663E-2"/>
                  <c:y val="6.445596528156750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9221400317339712E-2"/>
                  <c:y val="-0.1410928134910212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1601571326762954E-2"/>
                  <c:y val="-9.63566435383696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buntu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'2010 imprse x settore '!$B$8:$B$12</c:f>
              <c:strCache>
                <c:ptCount val="5"/>
                <c:pt idx="0">
                  <c:v>Commercio-turismo-servizi</c:v>
                </c:pt>
                <c:pt idx="1">
                  <c:v>Assicurativo</c:v>
                </c:pt>
                <c:pt idx="2">
                  <c:v>Creditizio-finanziario</c:v>
                </c:pt>
                <c:pt idx="3">
                  <c:v>Logistica-spedizioni-trasporto</c:v>
                </c:pt>
                <c:pt idx="4">
                  <c:v>Altro</c:v>
                </c:pt>
              </c:strCache>
            </c:strRef>
          </c:cat>
          <c:val>
            <c:numRef>
              <c:f>'2010 imprse x settore '!$C$8:$C$12</c:f>
              <c:numCache>
                <c:formatCode>0.00%</c:formatCode>
                <c:ptCount val="5"/>
                <c:pt idx="0">
                  <c:v>0.55084745762711873</c:v>
                </c:pt>
                <c:pt idx="1">
                  <c:v>6.497175141242939E-2</c:v>
                </c:pt>
                <c:pt idx="2">
                  <c:v>0.21468926553672321</c:v>
                </c:pt>
                <c:pt idx="3">
                  <c:v>5.3672316384180782E-2</c:v>
                </c:pt>
                <c:pt idx="4">
                  <c:v>0.115819209039548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buntu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>
          <a:latin typeface="Ubuntu"/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0.24556</cdr:x>
      <cdr:y>0.1539</cdr:y>
    </cdr:from>
    <cdr:to>
      <cdr:x>0.44964</cdr:x>
      <cdr:y>0.25073</cdr:y>
    </cdr:to>
    <cdr:sp macro="" textlink="">
      <cdr:nvSpPr>
        <cdr:cNvPr id="2" name="Callout 14 1"/>
        <cdr:cNvSpPr/>
      </cdr:nvSpPr>
      <cdr:spPr>
        <a:xfrm xmlns:a="http://schemas.openxmlformats.org/drawingml/2006/main">
          <a:off x="1326187" y="584200"/>
          <a:ext cx="1102159" cy="367596"/>
        </a:xfrm>
        <a:prstGeom xmlns:a="http://schemas.openxmlformats.org/drawingml/2006/main" prst="accentBorderCallout2">
          <a:avLst>
            <a:gd name="adj1" fmla="val 18750"/>
            <a:gd name="adj2" fmla="val -8333"/>
            <a:gd name="adj3" fmla="val 18750"/>
            <a:gd name="adj4" fmla="val -16667"/>
            <a:gd name="adj5" fmla="val 657750"/>
            <a:gd name="adj6" fmla="val -59671"/>
          </a:avLst>
        </a:prstGeom>
        <a:ln xmlns:a="http://schemas.openxmlformats.org/drawingml/2006/main"/>
      </cdr:spPr>
      <cdr:style>
        <a:lnRef xmlns:a="http://schemas.openxmlformats.org/drawingml/2006/main" idx="1">
          <a:schemeClr val="accent6"/>
        </a:lnRef>
        <a:fillRef xmlns:a="http://schemas.openxmlformats.org/drawingml/2006/main" idx="2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it-IT" sz="1100" b="1" dirty="0">
              <a:solidFill>
                <a:schemeClr val="tx2"/>
              </a:solidFill>
            </a:rPr>
            <a:t>+139,4%</a:t>
          </a:r>
        </a:p>
      </cdr:txBody>
    </cdr:sp>
  </cdr:relSizeAnchor>
  <cdr:relSizeAnchor xmlns:cdr="http://schemas.openxmlformats.org/drawingml/2006/chartDrawing">
    <cdr:from>
      <cdr:x>0.46032</cdr:x>
      <cdr:y>0.15808</cdr:y>
    </cdr:from>
    <cdr:to>
      <cdr:x>0.92063</cdr:x>
      <cdr:y>0.24841</cdr:y>
    </cdr:to>
    <cdr:sp macro="" textlink="">
      <cdr:nvSpPr>
        <cdr:cNvPr id="3" name="Connettore 1 2"/>
        <cdr:cNvSpPr/>
      </cdr:nvSpPr>
      <cdr:spPr>
        <a:xfrm xmlns:a="http://schemas.openxmlformats.org/drawingml/2006/main">
          <a:off x="2486024" y="600075"/>
          <a:ext cx="2486025" cy="342899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0.37736</cdr:x>
      <cdr:y>0.10727</cdr:y>
    </cdr:from>
    <cdr:to>
      <cdr:x>0.58</cdr:x>
      <cdr:y>0.18182</cdr:y>
    </cdr:to>
    <cdr:sp macro="" textlink="">
      <cdr:nvSpPr>
        <cdr:cNvPr id="2" name="Callout 14 1"/>
        <cdr:cNvSpPr/>
      </cdr:nvSpPr>
      <cdr:spPr>
        <a:xfrm xmlns:a="http://schemas.openxmlformats.org/drawingml/2006/main">
          <a:off x="1440160" y="432628"/>
          <a:ext cx="773366" cy="300650"/>
        </a:xfrm>
        <a:prstGeom xmlns:a="http://schemas.openxmlformats.org/drawingml/2006/main" prst="accentBorderCallout2">
          <a:avLst>
            <a:gd name="adj1" fmla="val 18750"/>
            <a:gd name="adj2" fmla="val -8333"/>
            <a:gd name="adj3" fmla="val 49226"/>
            <a:gd name="adj4" fmla="val -7778"/>
            <a:gd name="adj5" fmla="val 811857"/>
            <a:gd name="adj6" fmla="val -116546"/>
          </a:avLst>
        </a:prstGeom>
        <a:ln xmlns:a="http://schemas.openxmlformats.org/drawingml/2006/main"/>
      </cdr:spPr>
      <cdr:style>
        <a:lnRef xmlns:a="http://schemas.openxmlformats.org/drawingml/2006/main" idx="1">
          <a:schemeClr val="accent6"/>
        </a:lnRef>
        <a:fillRef xmlns:a="http://schemas.openxmlformats.org/drawingml/2006/main" idx="2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dk1"/>
        </a:fontRef>
      </cdr:style>
    </cdr:sp>
  </cdr:relSizeAnchor>
  <cdr:relSizeAnchor xmlns:cdr="http://schemas.openxmlformats.org/drawingml/2006/chartDrawing">
    <cdr:from>
      <cdr:x>0.58491</cdr:x>
      <cdr:y>0.14298</cdr:y>
    </cdr:from>
    <cdr:to>
      <cdr:x>0.80854</cdr:x>
      <cdr:y>0.16005</cdr:y>
    </cdr:to>
    <cdr:sp macro="" textlink="">
      <cdr:nvSpPr>
        <cdr:cNvPr id="3" name="Connettore 1 2"/>
        <cdr:cNvSpPr/>
      </cdr:nvSpPr>
      <cdr:spPr>
        <a:xfrm xmlns:a="http://schemas.openxmlformats.org/drawingml/2006/main">
          <a:off x="2232248" y="576644"/>
          <a:ext cx="853467" cy="68833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</cdr:sp>
  </cdr:relSizeAnchor>
  <cdr:relSizeAnchor xmlns:cdr="http://schemas.openxmlformats.org/drawingml/2006/chartDrawing">
    <cdr:from>
      <cdr:x>0.36977</cdr:x>
      <cdr:y>0.10401</cdr:y>
    </cdr:from>
    <cdr:to>
      <cdr:x>0.59022</cdr:x>
      <cdr:y>0.17883</cdr:y>
    </cdr:to>
    <cdr:sp macro="" textlink="">
      <cdr:nvSpPr>
        <cdr:cNvPr id="6" name="Casella di testo 5"/>
        <cdr:cNvSpPr txBox="1"/>
      </cdr:nvSpPr>
      <cdr:spPr>
        <a:xfrm xmlns:a="http://schemas.openxmlformats.org/drawingml/2006/main">
          <a:off x="1331337" y="411941"/>
          <a:ext cx="793708" cy="2963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b="1" dirty="0">
              <a:solidFill>
                <a:schemeClr val="tx2"/>
              </a:solidFill>
            </a:rPr>
            <a:t>+</a:t>
          </a:r>
          <a:r>
            <a:rPr lang="it-IT" sz="1100" b="1" baseline="0" dirty="0">
              <a:solidFill>
                <a:schemeClr val="tx2"/>
              </a:solidFill>
            </a:rPr>
            <a:t> </a:t>
          </a:r>
          <a:r>
            <a:rPr lang="it-IT" sz="1100" b="1" dirty="0">
              <a:solidFill>
                <a:schemeClr val="tx2"/>
              </a:solidFill>
            </a:rPr>
            <a:t>104,17%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E1E7EFAB-4009-4093-8CA8-6236805F971C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2309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0506" y="9722309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B8975DCA-0F75-44AF-B0F6-B19721C3E8A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584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82C16-8C3C-4951-BD87-5191ABCDB553}" type="datetimeFigureOut">
              <a:rPr lang="it-IT" smtClean="0"/>
              <a:pPr/>
              <a:t>26/09/2014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CAC87-02BE-4BEA-9454-262930E76F4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fondir.it" TargetMode="External"/><Relationship Id="rId5" Type="http://schemas.openxmlformats.org/officeDocument/2006/relationships/hyperlink" Target="http://www.fondir.it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0"/>
            <a:ext cx="9144000" cy="6381328"/>
          </a:xfrm>
          <a:prstGeom prst="rect">
            <a:avLst/>
          </a:prstGeom>
          <a:solidFill>
            <a:srgbClr val="DCE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0171" t="25584" r="22495" b="24680"/>
          <a:stretch>
            <a:fillRect/>
          </a:stretch>
        </p:blipFill>
        <p:spPr bwMode="auto">
          <a:xfrm>
            <a:off x="0" y="1916832"/>
            <a:ext cx="8388424" cy="4004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72819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dirty="0"/>
              <a:t>LA FORMAZIONE MANAGERIALE QUALE LEVA PER LO SVILUPPO DELLE IMPRESE ED OPPORTUNITA’ PER COMPETERE NEI MERCATI INTERNAZIONALI</a:t>
            </a:r>
            <a:r>
              <a:rPr lang="it-IT" sz="2800" dirty="0" smtClean="0">
                <a:solidFill>
                  <a:srgbClr val="69BFCA"/>
                </a:solidFill>
                <a:latin typeface="Ubuntu" pitchFamily="34" charset="0"/>
              </a:rPr>
              <a:t/>
            </a:r>
            <a:br>
              <a:rPr lang="it-IT" sz="2800" dirty="0" smtClean="0">
                <a:solidFill>
                  <a:srgbClr val="69BFCA"/>
                </a:solidFill>
                <a:latin typeface="Ubuntu" pitchFamily="34" charset="0"/>
              </a:rPr>
            </a:br>
            <a:endParaRPr lang="it-IT" sz="2800" dirty="0"/>
          </a:p>
        </p:txBody>
      </p:sp>
      <p:pic>
        <p:nvPicPr>
          <p:cNvPr id="1030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88640"/>
            <a:ext cx="1962150" cy="1176338"/>
          </a:xfrm>
          <a:prstGeom prst="rect">
            <a:avLst/>
          </a:prstGeom>
          <a:noFill/>
        </p:spPr>
      </p:pic>
      <p:pic>
        <p:nvPicPr>
          <p:cNvPr id="10" name="Picture 2" descr="C:\Users\Guglielmo\Desktop\vluasd-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89240"/>
            <a:ext cx="9144000" cy="1268760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0" y="594928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 smtClean="0">
                <a:solidFill>
                  <a:schemeClr val="bg1"/>
                </a:solidFill>
                <a:latin typeface="Ubuntu" pitchFamily="34" charset="0"/>
              </a:rPr>
              <a:t>Milano – 30 settembre 2014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Guglielmo\Desktop\vluasd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" y="5915869"/>
            <a:ext cx="9144000" cy="946472"/>
          </a:xfrm>
          <a:prstGeom prst="rect">
            <a:avLst/>
          </a:prstGeom>
          <a:noFill/>
        </p:spPr>
      </p:pic>
      <p:pic>
        <p:nvPicPr>
          <p:cNvPr id="7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322" y="6127364"/>
            <a:ext cx="1044740" cy="626337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032" y="6093296"/>
            <a:ext cx="955907" cy="70496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434242" y="-3501241"/>
            <a:ext cx="65749" cy="878497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10" name="CasellaDiTesto 9"/>
          <p:cNvSpPr txBox="1"/>
          <p:nvPr/>
        </p:nvSpPr>
        <p:spPr>
          <a:xfrm>
            <a:off x="935712" y="1073612"/>
            <a:ext cx="727280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Ubuntu"/>
            </a:endParaRPr>
          </a:p>
          <a:p>
            <a:endParaRPr lang="it-IT" sz="1600" dirty="0">
              <a:solidFill>
                <a:schemeClr val="tx2"/>
              </a:solidFill>
              <a:latin typeface="Ubuntu"/>
            </a:endParaRPr>
          </a:p>
          <a:p>
            <a:pPr lvl="0">
              <a:lnSpc>
                <a:spcPct val="200000"/>
              </a:lnSpc>
            </a:pPr>
            <a:r>
              <a:rPr lang="it-IT" b="1" dirty="0">
                <a:solidFill>
                  <a:schemeClr val="tx2"/>
                </a:solidFill>
                <a:latin typeface="Ubuntu"/>
              </a:rPr>
              <a:t>+</a:t>
            </a:r>
            <a:r>
              <a:rPr lang="it-IT" dirty="0">
                <a:solidFill>
                  <a:schemeClr val="tx2"/>
                </a:solidFill>
                <a:latin typeface="Ubuntu"/>
              </a:rPr>
              <a:t>  Opportunità di ottenere </a:t>
            </a:r>
            <a:r>
              <a:rPr lang="it-IT" b="1" dirty="0">
                <a:solidFill>
                  <a:schemeClr val="tx2"/>
                </a:solidFill>
                <a:latin typeface="Ubuntu"/>
              </a:rPr>
              <a:t>finanziamenti durante tutto </a:t>
            </a:r>
            <a:r>
              <a:rPr lang="it-IT" b="1" dirty="0" smtClean="0">
                <a:solidFill>
                  <a:schemeClr val="tx2"/>
                </a:solidFill>
                <a:latin typeface="Ubuntu"/>
              </a:rPr>
              <a:t>l’anno</a:t>
            </a:r>
            <a:endParaRPr lang="it-IT" b="1" dirty="0">
              <a:solidFill>
                <a:schemeClr val="tx2"/>
              </a:solidFill>
              <a:latin typeface="Ubuntu"/>
            </a:endParaRPr>
          </a:p>
          <a:p>
            <a:pPr lvl="0">
              <a:lnSpc>
                <a:spcPct val="200000"/>
              </a:lnSpc>
            </a:pPr>
            <a:endParaRPr lang="it-IT" sz="1200" b="1" dirty="0">
              <a:solidFill>
                <a:schemeClr val="tx2"/>
              </a:solidFill>
              <a:latin typeface="Ubuntu"/>
            </a:endParaRPr>
          </a:p>
          <a:p>
            <a:pPr marL="271463" lvl="0" indent="-271463"/>
            <a:r>
              <a:rPr lang="it-IT" b="1" dirty="0">
                <a:solidFill>
                  <a:schemeClr val="tx2"/>
                </a:solidFill>
                <a:latin typeface="Ubuntu"/>
              </a:rPr>
              <a:t>+  </a:t>
            </a:r>
            <a:r>
              <a:rPr lang="it-IT" b="1" dirty="0" smtClean="0">
                <a:solidFill>
                  <a:schemeClr val="tx2"/>
                </a:solidFill>
                <a:latin typeface="Ubuntu"/>
              </a:rPr>
              <a:t>Semplicità </a:t>
            </a:r>
            <a:r>
              <a:rPr lang="it-IT" b="1" dirty="0">
                <a:solidFill>
                  <a:schemeClr val="tx2"/>
                </a:solidFill>
                <a:latin typeface="Ubuntu"/>
              </a:rPr>
              <a:t>di accesso ai contributi </a:t>
            </a:r>
            <a:r>
              <a:rPr lang="it-IT" dirty="0">
                <a:solidFill>
                  <a:schemeClr val="tx2"/>
                </a:solidFill>
                <a:latin typeface="Ubuntu"/>
              </a:rPr>
              <a:t>attraverso  procedure semplici ed intuitive, tutte </a:t>
            </a:r>
            <a:r>
              <a:rPr lang="it-IT" dirty="0" smtClean="0">
                <a:solidFill>
                  <a:schemeClr val="tx2"/>
                </a:solidFill>
                <a:latin typeface="Ubuntu"/>
              </a:rPr>
              <a:t>on-line</a:t>
            </a:r>
            <a:endParaRPr lang="it-IT" dirty="0">
              <a:solidFill>
                <a:schemeClr val="tx2"/>
              </a:solidFill>
              <a:latin typeface="Ubuntu"/>
            </a:endParaRPr>
          </a:p>
          <a:p>
            <a:pPr marL="180975" lvl="0" indent="-180975">
              <a:lnSpc>
                <a:spcPct val="200000"/>
              </a:lnSpc>
            </a:pPr>
            <a:endParaRPr lang="it-IT" sz="1200" dirty="0">
              <a:solidFill>
                <a:schemeClr val="tx2"/>
              </a:solidFill>
              <a:latin typeface="Ubuntu"/>
            </a:endParaRPr>
          </a:p>
          <a:p>
            <a:pPr marL="271463" lvl="0" indent="-271463"/>
            <a:r>
              <a:rPr lang="it-IT" b="1" dirty="0">
                <a:solidFill>
                  <a:schemeClr val="tx2"/>
                </a:solidFill>
                <a:latin typeface="Ubuntu"/>
              </a:rPr>
              <a:t>+  </a:t>
            </a:r>
            <a:r>
              <a:rPr lang="it-IT" b="1" dirty="0" smtClean="0">
                <a:solidFill>
                  <a:schemeClr val="tx2"/>
                </a:solidFill>
                <a:latin typeface="Ubuntu"/>
              </a:rPr>
              <a:t>Tempi </a:t>
            </a:r>
            <a:r>
              <a:rPr lang="it-IT" b="1" dirty="0">
                <a:solidFill>
                  <a:schemeClr val="tx2"/>
                </a:solidFill>
                <a:latin typeface="Ubuntu"/>
              </a:rPr>
              <a:t>di finanziamento rapidi, con procedura “a sportello” </a:t>
            </a:r>
            <a:r>
              <a:rPr lang="it-IT" dirty="0">
                <a:solidFill>
                  <a:schemeClr val="tx2"/>
                </a:solidFill>
                <a:latin typeface="Ubuntu"/>
              </a:rPr>
              <a:t>e  graduatorie mensili</a:t>
            </a:r>
          </a:p>
          <a:p>
            <a:pPr marL="180975" lvl="0" indent="-180975">
              <a:lnSpc>
                <a:spcPct val="200000"/>
              </a:lnSpc>
            </a:pPr>
            <a:endParaRPr lang="it-IT" sz="1200" dirty="0">
              <a:solidFill>
                <a:schemeClr val="tx2"/>
              </a:solidFill>
              <a:latin typeface="Ubuntu"/>
            </a:endParaRPr>
          </a:p>
          <a:p>
            <a:pPr lvl="0">
              <a:lnSpc>
                <a:spcPct val="200000"/>
              </a:lnSpc>
            </a:pPr>
            <a:r>
              <a:rPr lang="it-IT" b="1" dirty="0">
                <a:solidFill>
                  <a:schemeClr val="tx2"/>
                </a:solidFill>
                <a:latin typeface="Ubuntu"/>
              </a:rPr>
              <a:t>+  </a:t>
            </a:r>
            <a:r>
              <a:rPr lang="it-IT" b="1" dirty="0" smtClean="0">
                <a:solidFill>
                  <a:schemeClr val="tx2"/>
                </a:solidFill>
                <a:latin typeface="Ubuntu"/>
              </a:rPr>
              <a:t>Assistenza </a:t>
            </a:r>
            <a:r>
              <a:rPr lang="it-IT" b="1" dirty="0">
                <a:solidFill>
                  <a:schemeClr val="tx2"/>
                </a:solidFill>
                <a:latin typeface="Ubuntu"/>
              </a:rPr>
              <a:t>diretta </a:t>
            </a:r>
            <a:r>
              <a:rPr lang="it-IT" b="1">
                <a:solidFill>
                  <a:schemeClr val="tx2"/>
                </a:solidFill>
                <a:latin typeface="Ubuntu"/>
              </a:rPr>
              <a:t>e </a:t>
            </a:r>
            <a:r>
              <a:rPr lang="it-IT" b="1" smtClean="0">
                <a:solidFill>
                  <a:schemeClr val="tx2"/>
                </a:solidFill>
                <a:latin typeface="Ubuntu"/>
              </a:rPr>
              <a:t>personalizzata</a:t>
            </a:r>
            <a:endParaRPr lang="it-IT" b="1" dirty="0">
              <a:solidFill>
                <a:schemeClr val="tx2"/>
              </a:solidFill>
              <a:latin typeface="Ubuntu"/>
            </a:endParaRPr>
          </a:p>
          <a:p>
            <a:endParaRPr lang="it-IT" b="1" dirty="0" smtClean="0">
              <a:solidFill>
                <a:schemeClr val="tx2"/>
              </a:solidFill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475772" y="379953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err="1">
                <a:solidFill>
                  <a:schemeClr val="tx2"/>
                </a:solidFill>
                <a:latin typeface="Ubuntu"/>
              </a:rPr>
              <a:t>Perchè</a:t>
            </a:r>
            <a:r>
              <a:rPr lang="it-IT" sz="2000" dirty="0">
                <a:solidFill>
                  <a:schemeClr val="tx2"/>
                </a:solidFill>
                <a:latin typeface="Ubuntu"/>
              </a:rPr>
              <a:t> scegliere </a:t>
            </a:r>
            <a:r>
              <a:rPr lang="it-IT" sz="2000" dirty="0" err="1" smtClean="0">
                <a:solidFill>
                  <a:schemeClr val="tx2"/>
                </a:solidFill>
                <a:latin typeface="Ubuntu"/>
              </a:rPr>
              <a:t>Fondir</a:t>
            </a:r>
            <a:endParaRPr lang="it-IT" sz="2000" dirty="0">
              <a:solidFill>
                <a:schemeClr val="tx2"/>
              </a:solidFill>
              <a:latin typeface="Ubuntu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12460" y="3153662"/>
            <a:ext cx="3600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7845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0"/>
            <a:ext cx="9144000" cy="6381328"/>
          </a:xfrm>
          <a:prstGeom prst="rect">
            <a:avLst/>
          </a:prstGeom>
          <a:solidFill>
            <a:srgbClr val="DCE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0171" t="25584" r="22495" b="24680"/>
          <a:stretch>
            <a:fillRect/>
          </a:stretch>
        </p:blipFill>
        <p:spPr bwMode="auto">
          <a:xfrm>
            <a:off x="0" y="1844824"/>
            <a:ext cx="8388424" cy="4004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172819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Ubuntu" pitchFamily="34" charset="0"/>
              </a:rPr>
              <a:t>Grazie per l’attenzione e per </a:t>
            </a:r>
          </a:p>
          <a:p>
            <a:pPr algn="ctr">
              <a:buNone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Ubuntu" pitchFamily="34" charset="0"/>
              </a:rPr>
              <a:t>essere intervenuti</a:t>
            </a:r>
          </a:p>
          <a:p>
            <a:pPr algn="ctr">
              <a:buNone/>
            </a:pPr>
            <a:endParaRPr lang="it-IT" sz="2400" b="1" dirty="0">
              <a:solidFill>
                <a:schemeClr val="tx1">
                  <a:lumMod val="75000"/>
                  <a:lumOff val="25000"/>
                </a:schemeClr>
              </a:solidFill>
              <a:latin typeface="Ubuntu" pitchFamily="34" charset="0"/>
            </a:endParaRPr>
          </a:p>
          <a:p>
            <a:pPr algn="ctr">
              <a:buNone/>
            </a:pPr>
            <a:r>
              <a:rPr lang="it-IT" sz="2400" dirty="0" smtClean="0">
                <a:solidFill>
                  <a:srgbClr val="69BFCA"/>
                </a:solidFill>
                <a:latin typeface="Ubuntu" pitchFamily="34" charset="0"/>
              </a:rPr>
              <a:t/>
            </a:r>
            <a:br>
              <a:rPr lang="it-IT" sz="2400" dirty="0" smtClean="0">
                <a:solidFill>
                  <a:srgbClr val="69BFCA"/>
                </a:solidFill>
                <a:latin typeface="Ubuntu" pitchFamily="34" charset="0"/>
              </a:rPr>
            </a:br>
            <a:endParaRPr lang="it-IT" sz="2400" dirty="0"/>
          </a:p>
        </p:txBody>
      </p:sp>
      <p:pic>
        <p:nvPicPr>
          <p:cNvPr id="1030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88640"/>
            <a:ext cx="1962150" cy="1176338"/>
          </a:xfrm>
          <a:prstGeom prst="rect">
            <a:avLst/>
          </a:prstGeom>
          <a:noFill/>
        </p:spPr>
      </p:pic>
      <p:pic>
        <p:nvPicPr>
          <p:cNvPr id="10" name="Picture 2" descr="C:\Users\Guglielmo\Desktop\vluasd-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89240"/>
            <a:ext cx="9144000" cy="1268760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149188" y="560400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 smtClean="0">
                <a:solidFill>
                  <a:schemeClr val="bg1"/>
                </a:solidFill>
                <a:latin typeface="Ubuntu" pitchFamily="34" charset="0"/>
                <a:hlinkClick r:id="rId5"/>
              </a:rPr>
              <a:t>www.fondir.it</a:t>
            </a:r>
            <a:endParaRPr lang="it-IT" sz="2000" i="1" dirty="0" smtClean="0">
              <a:solidFill>
                <a:schemeClr val="bg1"/>
              </a:solidFill>
              <a:latin typeface="Ubuntu" pitchFamily="34" charset="0"/>
            </a:endParaRPr>
          </a:p>
          <a:p>
            <a:pPr algn="ctr"/>
            <a:r>
              <a:rPr lang="it-IT" sz="2000" i="1" dirty="0" smtClean="0">
                <a:solidFill>
                  <a:schemeClr val="bg1"/>
                </a:solidFill>
                <a:latin typeface="Ubuntu" pitchFamily="34" charset="0"/>
                <a:hlinkClick r:id="rId6"/>
              </a:rPr>
              <a:t>info@fondir.it</a:t>
            </a:r>
            <a:endParaRPr lang="it-IT" sz="2000" i="1" dirty="0" smtClean="0">
              <a:solidFill>
                <a:schemeClr val="bg1"/>
              </a:solidFill>
              <a:latin typeface="Ubuntu" pitchFamily="34" charset="0"/>
            </a:endParaRPr>
          </a:p>
          <a:p>
            <a:pPr algn="ctr"/>
            <a:r>
              <a:rPr lang="it-IT" sz="2000" i="1" dirty="0" err="1" smtClean="0">
                <a:solidFill>
                  <a:schemeClr val="bg1"/>
                </a:solidFill>
                <a:latin typeface="Ubuntu" pitchFamily="34" charset="0"/>
              </a:rPr>
              <a:t>Tel</a:t>
            </a:r>
            <a:r>
              <a:rPr lang="it-IT" sz="2000" i="1" dirty="0" smtClean="0">
                <a:solidFill>
                  <a:schemeClr val="bg1"/>
                </a:solidFill>
                <a:latin typeface="Ubuntu" pitchFamily="34" charset="0"/>
              </a:rPr>
              <a:t> 06 68300544 </a:t>
            </a:r>
          </a:p>
        </p:txBody>
      </p:sp>
    </p:spTree>
    <p:extLst>
      <p:ext uri="{BB962C8B-B14F-4D97-AF65-F5344CB8AC3E}">
        <p14:creationId xmlns:p14="http://schemas.microsoft.com/office/powerpoint/2010/main" val="241452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Guglielmo\Desktop\vluasd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" y="5915869"/>
            <a:ext cx="9144000" cy="946472"/>
          </a:xfrm>
          <a:prstGeom prst="rect">
            <a:avLst/>
          </a:prstGeom>
          <a:noFill/>
        </p:spPr>
      </p:pic>
      <p:pic>
        <p:nvPicPr>
          <p:cNvPr id="7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322" y="6127364"/>
            <a:ext cx="1044740" cy="626337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032" y="6093296"/>
            <a:ext cx="955907" cy="70496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434242" y="-3501241"/>
            <a:ext cx="65749" cy="878497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3" name="CasellaDiTesto 2"/>
          <p:cNvSpPr txBox="1"/>
          <p:nvPr/>
        </p:nvSpPr>
        <p:spPr>
          <a:xfrm>
            <a:off x="971600" y="1196752"/>
            <a:ext cx="727280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Ubuntu"/>
            </a:endParaRPr>
          </a:p>
          <a:p>
            <a:pPr algn="ctr"/>
            <a:r>
              <a:rPr lang="it-IT" sz="2800" b="1" dirty="0">
                <a:solidFill>
                  <a:schemeClr val="tx2"/>
                </a:solidFill>
                <a:latin typeface="Ubuntu"/>
              </a:rPr>
              <a:t>10 ANNI DI FORMAZIONE </a:t>
            </a:r>
            <a:r>
              <a:rPr lang="it-IT" sz="2800" b="1" dirty="0" smtClean="0">
                <a:solidFill>
                  <a:schemeClr val="tx2"/>
                </a:solidFill>
                <a:latin typeface="Ubuntu"/>
              </a:rPr>
              <a:t>CONTINUA</a:t>
            </a:r>
          </a:p>
          <a:p>
            <a:pPr algn="ctr"/>
            <a:r>
              <a:rPr lang="it-IT" sz="2800" b="1" dirty="0" smtClean="0">
                <a:solidFill>
                  <a:schemeClr val="tx2"/>
                </a:solidFill>
                <a:latin typeface="Ubuntu"/>
              </a:rPr>
              <a:t>CON </a:t>
            </a:r>
            <a:r>
              <a:rPr lang="it-IT" sz="2800" b="1" dirty="0">
                <a:solidFill>
                  <a:schemeClr val="tx2"/>
                </a:solidFill>
                <a:latin typeface="Ubuntu"/>
              </a:rPr>
              <a:t>FONDIR </a:t>
            </a:r>
          </a:p>
          <a:p>
            <a:endParaRPr lang="it-IT" dirty="0">
              <a:solidFill>
                <a:schemeClr val="tx2"/>
              </a:solidFill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r>
              <a:rPr lang="it-IT" dirty="0" smtClean="0">
                <a:latin typeface="Ubuntu"/>
              </a:rPr>
              <a:t>Alessandro Vecchietti</a:t>
            </a:r>
          </a:p>
          <a:p>
            <a:r>
              <a:rPr lang="it-IT" i="1" dirty="0" smtClean="0">
                <a:latin typeface="Ubuntu"/>
              </a:rPr>
              <a:t>Presidente</a:t>
            </a:r>
            <a:endParaRPr lang="it-IT" i="1" dirty="0">
              <a:latin typeface="Ubuntu"/>
            </a:endParaRPr>
          </a:p>
          <a:p>
            <a:endParaRPr lang="it-IT" dirty="0">
              <a:latin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22357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Guglielmo\Desktop\vluasd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" y="5915869"/>
            <a:ext cx="9144000" cy="946472"/>
          </a:xfrm>
          <a:prstGeom prst="rect">
            <a:avLst/>
          </a:prstGeom>
          <a:noFill/>
        </p:spPr>
      </p:pic>
      <p:pic>
        <p:nvPicPr>
          <p:cNvPr id="7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322" y="6127364"/>
            <a:ext cx="1044740" cy="626337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032" y="6093296"/>
            <a:ext cx="955907" cy="70496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434242" y="-3501241"/>
            <a:ext cx="65749" cy="878497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10" name="CasellaDiTesto 9"/>
          <p:cNvSpPr txBox="1"/>
          <p:nvPr/>
        </p:nvSpPr>
        <p:spPr>
          <a:xfrm>
            <a:off x="971600" y="1196752"/>
            <a:ext cx="72728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Ubuntu"/>
            </a:endParaRPr>
          </a:p>
          <a:p>
            <a:endParaRPr lang="it-IT" dirty="0" smtClean="0">
              <a:solidFill>
                <a:schemeClr val="tx2"/>
              </a:solidFill>
              <a:latin typeface="Ubuntu"/>
            </a:endParaRPr>
          </a:p>
          <a:p>
            <a:endParaRPr lang="it-IT" dirty="0" smtClean="0">
              <a:solidFill>
                <a:schemeClr val="tx2"/>
              </a:solidFill>
              <a:latin typeface="Ubuntu"/>
            </a:endParaRPr>
          </a:p>
          <a:p>
            <a:r>
              <a:rPr lang="it-IT" sz="2200" b="1" dirty="0">
                <a:solidFill>
                  <a:schemeClr val="tx2"/>
                </a:solidFill>
                <a:latin typeface="Ubuntu"/>
              </a:rPr>
              <a:t>56 milioni di euro </a:t>
            </a:r>
            <a:r>
              <a:rPr lang="it-IT" sz="2200" dirty="0">
                <a:solidFill>
                  <a:schemeClr val="tx2"/>
                </a:solidFill>
                <a:latin typeface="Ubuntu"/>
              </a:rPr>
              <a:t>erogati per la formazione </a:t>
            </a:r>
            <a:r>
              <a:rPr lang="it-IT" sz="2200" dirty="0" smtClean="0">
                <a:solidFill>
                  <a:schemeClr val="tx2"/>
                </a:solidFill>
                <a:latin typeface="Ubuntu"/>
              </a:rPr>
              <a:t>continua</a:t>
            </a:r>
          </a:p>
          <a:p>
            <a:pPr marL="342900" indent="-342900">
              <a:buFont typeface="Symbol" panose="05050102010706020507" pitchFamily="18" charset="2"/>
              <a:buChar char=""/>
            </a:pPr>
            <a:endParaRPr lang="it-IT" sz="2200" dirty="0">
              <a:solidFill>
                <a:schemeClr val="tx2"/>
              </a:solidFill>
              <a:latin typeface="Ubuntu"/>
            </a:endParaRPr>
          </a:p>
          <a:p>
            <a:r>
              <a:rPr lang="it-IT" sz="2200" b="1" dirty="0">
                <a:solidFill>
                  <a:schemeClr val="tx2"/>
                </a:solidFill>
                <a:latin typeface="Ubuntu"/>
              </a:rPr>
              <a:t>2.500 aziende </a:t>
            </a:r>
            <a:r>
              <a:rPr lang="it-IT" sz="2200" dirty="0">
                <a:solidFill>
                  <a:schemeClr val="tx2"/>
                </a:solidFill>
                <a:latin typeface="Ubuntu"/>
              </a:rPr>
              <a:t>raggiunte dalla formazione di </a:t>
            </a:r>
            <a:r>
              <a:rPr lang="it-IT" sz="2200" dirty="0" err="1" smtClean="0">
                <a:solidFill>
                  <a:schemeClr val="tx2"/>
                </a:solidFill>
                <a:latin typeface="Ubuntu"/>
              </a:rPr>
              <a:t>Fondir</a:t>
            </a:r>
            <a:endParaRPr lang="it-IT" sz="2200" dirty="0" smtClean="0">
              <a:solidFill>
                <a:schemeClr val="tx2"/>
              </a:solidFill>
              <a:latin typeface="Ubuntu"/>
            </a:endParaRPr>
          </a:p>
          <a:p>
            <a:r>
              <a:rPr lang="it-IT" sz="2200" dirty="0" smtClean="0">
                <a:solidFill>
                  <a:schemeClr val="tx2"/>
                </a:solidFill>
                <a:latin typeface="Ubuntu"/>
              </a:rPr>
              <a:t> </a:t>
            </a:r>
            <a:endParaRPr lang="it-IT" sz="2200" dirty="0">
              <a:solidFill>
                <a:schemeClr val="tx2"/>
              </a:solidFill>
              <a:latin typeface="Ubuntu"/>
            </a:endParaRPr>
          </a:p>
          <a:p>
            <a:r>
              <a:rPr lang="it-IT" sz="2200" b="1" dirty="0">
                <a:solidFill>
                  <a:schemeClr val="tx2"/>
                </a:solidFill>
                <a:latin typeface="Ubuntu"/>
              </a:rPr>
              <a:t>35.000 dirigenti </a:t>
            </a:r>
            <a:r>
              <a:rPr lang="it-IT" sz="2200" dirty="0">
                <a:solidFill>
                  <a:schemeClr val="tx2"/>
                </a:solidFill>
                <a:latin typeface="Ubuntu"/>
              </a:rPr>
              <a:t>interessati dai percorsi formativi</a:t>
            </a:r>
          </a:p>
          <a:p>
            <a:endParaRPr lang="it-IT" sz="2400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475772" y="379953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Ubuntu"/>
              </a:rPr>
              <a:t>2004 -2014: I numeri di FONDIR</a:t>
            </a:r>
            <a:endParaRPr lang="it-IT" sz="2000" dirty="0">
              <a:latin typeface="Ubuntu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712460" y="3153662"/>
            <a:ext cx="3600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1</a:t>
            </a:r>
            <a:endParaRPr lang="it-IT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Guglielmo\Desktop\vluasd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" y="5915869"/>
            <a:ext cx="9144000" cy="946472"/>
          </a:xfrm>
          <a:prstGeom prst="rect">
            <a:avLst/>
          </a:prstGeom>
          <a:noFill/>
        </p:spPr>
      </p:pic>
      <p:pic>
        <p:nvPicPr>
          <p:cNvPr id="7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322" y="6127364"/>
            <a:ext cx="1044740" cy="626337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032" y="6093296"/>
            <a:ext cx="955907" cy="70496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434242" y="-3501241"/>
            <a:ext cx="65749" cy="878497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10" name="CasellaDiTesto 9"/>
          <p:cNvSpPr txBox="1"/>
          <p:nvPr/>
        </p:nvSpPr>
        <p:spPr>
          <a:xfrm>
            <a:off x="971600" y="1196752"/>
            <a:ext cx="72728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Ubuntu"/>
            </a:endParaRPr>
          </a:p>
          <a:p>
            <a:endParaRPr lang="it-IT" sz="2400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1514448051"/>
              </p:ext>
            </p:extLst>
          </p:nvPr>
        </p:nvGraphicFramePr>
        <p:xfrm>
          <a:off x="683568" y="1412776"/>
          <a:ext cx="375067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683568" y="379953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Ubuntu"/>
              </a:rPr>
              <a:t>2004 -2014: Imprese iscritte e relativi dirigenti</a:t>
            </a:r>
            <a:endParaRPr lang="it-IT" sz="2000" dirty="0">
              <a:latin typeface="Ubuntu"/>
            </a:endParaRPr>
          </a:p>
        </p:txBody>
      </p:sp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val="2458352831"/>
              </p:ext>
            </p:extLst>
          </p:nvPr>
        </p:nvGraphicFramePr>
        <p:xfrm>
          <a:off x="4716016" y="1412196"/>
          <a:ext cx="3816424" cy="4033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8712460" y="3153662"/>
            <a:ext cx="3600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329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Guglielmo\Desktop\vluasd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" y="5915869"/>
            <a:ext cx="9144000" cy="946472"/>
          </a:xfrm>
          <a:prstGeom prst="rect">
            <a:avLst/>
          </a:prstGeom>
          <a:noFill/>
        </p:spPr>
      </p:pic>
      <p:pic>
        <p:nvPicPr>
          <p:cNvPr id="7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322" y="6127364"/>
            <a:ext cx="1044740" cy="626337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032" y="6093296"/>
            <a:ext cx="955907" cy="70496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434242" y="-3501241"/>
            <a:ext cx="65749" cy="878497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10" name="CasellaDiTesto 9"/>
          <p:cNvSpPr txBox="1"/>
          <p:nvPr/>
        </p:nvSpPr>
        <p:spPr>
          <a:xfrm>
            <a:off x="971600" y="1196752"/>
            <a:ext cx="72728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Ubuntu"/>
            </a:endParaRPr>
          </a:p>
          <a:p>
            <a:endParaRPr lang="it-IT" sz="2400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75772" y="379953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Ubuntu"/>
              </a:rPr>
              <a:t>Caratteristiche delle imprese aderenti</a:t>
            </a:r>
            <a:endParaRPr lang="it-IT" sz="2000" dirty="0">
              <a:latin typeface="Ubuntu"/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810611"/>
              </p:ext>
            </p:extLst>
          </p:nvPr>
        </p:nvGraphicFramePr>
        <p:xfrm>
          <a:off x="1224026" y="1229408"/>
          <a:ext cx="7020382" cy="4503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8712460" y="3153662"/>
            <a:ext cx="3600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06372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Guglielmo\Desktop\vluasd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" y="5915869"/>
            <a:ext cx="9144000" cy="946472"/>
          </a:xfrm>
          <a:prstGeom prst="rect">
            <a:avLst/>
          </a:prstGeom>
          <a:noFill/>
        </p:spPr>
      </p:pic>
      <p:pic>
        <p:nvPicPr>
          <p:cNvPr id="7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322" y="6127364"/>
            <a:ext cx="1044740" cy="626337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032" y="6093296"/>
            <a:ext cx="955907" cy="70496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434242" y="-3501241"/>
            <a:ext cx="65749" cy="878497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10" name="CasellaDiTesto 9"/>
          <p:cNvSpPr txBox="1"/>
          <p:nvPr/>
        </p:nvSpPr>
        <p:spPr>
          <a:xfrm>
            <a:off x="971600" y="1196752"/>
            <a:ext cx="72728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Ubuntu"/>
            </a:endParaRPr>
          </a:p>
          <a:p>
            <a:endParaRPr lang="it-IT" sz="2400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293948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Ubuntu"/>
              </a:rPr>
              <a:t>Settori imprese coinvolte nella formazione:  Avvisi </a:t>
            </a:r>
            <a:r>
              <a:rPr lang="it-IT" sz="2000" dirty="0" smtClean="0">
                <a:latin typeface="Ubuntu"/>
              </a:rPr>
              <a:t>2013</a:t>
            </a:r>
            <a:endParaRPr lang="it-IT" sz="2000" dirty="0">
              <a:latin typeface="Ubuntu"/>
            </a:endParaRPr>
          </a:p>
        </p:txBody>
      </p:sp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val="1868942867"/>
              </p:ext>
            </p:extLst>
          </p:nvPr>
        </p:nvGraphicFramePr>
        <p:xfrm>
          <a:off x="1475773" y="1690687"/>
          <a:ext cx="6264580" cy="382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8712460" y="3153662"/>
            <a:ext cx="3600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5449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Guglielmo\Desktop\vluasd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" y="5915869"/>
            <a:ext cx="9144000" cy="946472"/>
          </a:xfrm>
          <a:prstGeom prst="rect">
            <a:avLst/>
          </a:prstGeom>
          <a:noFill/>
        </p:spPr>
      </p:pic>
      <p:pic>
        <p:nvPicPr>
          <p:cNvPr id="7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322" y="6127364"/>
            <a:ext cx="1044740" cy="626337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032" y="6093296"/>
            <a:ext cx="955907" cy="70496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434242" y="-3501241"/>
            <a:ext cx="65749" cy="878497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3" name="CasellaDiTesto 2"/>
          <p:cNvSpPr txBox="1"/>
          <p:nvPr/>
        </p:nvSpPr>
        <p:spPr>
          <a:xfrm>
            <a:off x="899592" y="293948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Ubuntu"/>
              </a:rPr>
              <a:t> </a:t>
            </a:r>
            <a:r>
              <a:rPr lang="it-IT" sz="2000" dirty="0">
                <a:latin typeface="Ubuntu"/>
              </a:rPr>
              <a:t>Avvisi </a:t>
            </a:r>
            <a:r>
              <a:rPr lang="it-IT" sz="2000" dirty="0" smtClean="0">
                <a:latin typeface="Ubuntu"/>
              </a:rPr>
              <a:t>2013: alcune statistiche </a:t>
            </a:r>
            <a:endParaRPr lang="it-IT" sz="2000" dirty="0">
              <a:latin typeface="Ubuntu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297900" y="1683294"/>
            <a:ext cx="71287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tx2"/>
                </a:solidFill>
                <a:latin typeface="Ubuntu"/>
              </a:rPr>
              <a:t>+ Progetti					</a:t>
            </a:r>
            <a:r>
              <a:rPr lang="it-IT" sz="2000" b="1" dirty="0" smtClean="0">
                <a:solidFill>
                  <a:schemeClr val="tx2"/>
                </a:solidFill>
                <a:latin typeface="Ubuntu"/>
              </a:rPr>
              <a:t>773</a:t>
            </a:r>
          </a:p>
          <a:p>
            <a:endParaRPr lang="it-IT" sz="2000" dirty="0" smtClean="0">
              <a:solidFill>
                <a:schemeClr val="tx2"/>
              </a:solidFill>
              <a:latin typeface="Ubuntu"/>
            </a:endParaRPr>
          </a:p>
          <a:p>
            <a:r>
              <a:rPr lang="it-IT" sz="2000" dirty="0" smtClean="0">
                <a:solidFill>
                  <a:schemeClr val="tx2"/>
                </a:solidFill>
                <a:latin typeface="Ubuntu"/>
              </a:rPr>
              <a:t>+ Dirigenti </a:t>
            </a:r>
            <a:r>
              <a:rPr lang="it-IT" sz="2000" dirty="0">
                <a:solidFill>
                  <a:schemeClr val="tx2"/>
                </a:solidFill>
                <a:latin typeface="Ubuntu"/>
              </a:rPr>
              <a:t>in </a:t>
            </a:r>
            <a:r>
              <a:rPr lang="it-IT" sz="2000" dirty="0" smtClean="0">
                <a:solidFill>
                  <a:schemeClr val="tx2"/>
                </a:solidFill>
                <a:latin typeface="Ubuntu"/>
              </a:rPr>
              <a:t>formazione			</a:t>
            </a:r>
            <a:r>
              <a:rPr lang="it-IT" sz="2000" b="1" dirty="0" smtClean="0">
                <a:solidFill>
                  <a:schemeClr val="tx2"/>
                </a:solidFill>
                <a:latin typeface="Ubuntu"/>
              </a:rPr>
              <a:t>3.401</a:t>
            </a:r>
          </a:p>
          <a:p>
            <a:endParaRPr lang="it-IT" sz="2000" dirty="0" smtClean="0">
              <a:solidFill>
                <a:schemeClr val="tx2"/>
              </a:solidFill>
              <a:latin typeface="Ubuntu"/>
            </a:endParaRPr>
          </a:p>
          <a:p>
            <a:r>
              <a:rPr lang="it-IT" sz="2000" dirty="0" smtClean="0">
                <a:solidFill>
                  <a:schemeClr val="tx2"/>
                </a:solidFill>
                <a:latin typeface="Ubuntu"/>
              </a:rPr>
              <a:t>+ Ore </a:t>
            </a:r>
            <a:r>
              <a:rPr lang="it-IT" sz="2000" dirty="0">
                <a:solidFill>
                  <a:schemeClr val="tx2"/>
                </a:solidFill>
                <a:latin typeface="Ubuntu"/>
              </a:rPr>
              <a:t>di formazione </a:t>
            </a:r>
            <a:r>
              <a:rPr lang="it-IT" sz="2000" dirty="0" smtClean="0">
                <a:solidFill>
                  <a:schemeClr val="tx2"/>
                </a:solidFill>
                <a:latin typeface="Ubuntu"/>
              </a:rPr>
              <a:t>finanziate			</a:t>
            </a:r>
            <a:r>
              <a:rPr lang="it-IT" sz="2000" b="1" dirty="0" smtClean="0">
                <a:solidFill>
                  <a:schemeClr val="tx2"/>
                </a:solidFill>
                <a:latin typeface="Ubuntu"/>
              </a:rPr>
              <a:t>27.043</a:t>
            </a:r>
          </a:p>
          <a:p>
            <a:endParaRPr lang="it-IT" sz="2000" dirty="0" smtClean="0">
              <a:solidFill>
                <a:schemeClr val="tx2"/>
              </a:solidFill>
              <a:latin typeface="Ubuntu"/>
            </a:endParaRPr>
          </a:p>
          <a:p>
            <a:r>
              <a:rPr lang="it-IT" sz="2000" dirty="0" smtClean="0">
                <a:solidFill>
                  <a:schemeClr val="tx2"/>
                </a:solidFill>
                <a:latin typeface="Ubuntu"/>
              </a:rPr>
              <a:t>+ Dirigenti </a:t>
            </a:r>
            <a:r>
              <a:rPr lang="it-IT" sz="2000" dirty="0">
                <a:solidFill>
                  <a:schemeClr val="tx2"/>
                </a:solidFill>
                <a:latin typeface="Ubuntu"/>
              </a:rPr>
              <a:t>in formazione per </a:t>
            </a:r>
            <a:r>
              <a:rPr lang="it-IT" sz="2000" dirty="0" smtClean="0">
                <a:solidFill>
                  <a:schemeClr val="tx2"/>
                </a:solidFill>
                <a:latin typeface="Ubuntu"/>
              </a:rPr>
              <a:t>progetto		</a:t>
            </a:r>
            <a:r>
              <a:rPr lang="it-IT" sz="2000" b="1" dirty="0" smtClean="0">
                <a:solidFill>
                  <a:schemeClr val="tx2"/>
                </a:solidFill>
                <a:latin typeface="Ubuntu"/>
              </a:rPr>
              <a:t>4,5</a:t>
            </a:r>
          </a:p>
          <a:p>
            <a:endParaRPr lang="it-IT" sz="2000" dirty="0" smtClean="0">
              <a:solidFill>
                <a:schemeClr val="tx2"/>
              </a:solidFill>
              <a:latin typeface="Ubuntu"/>
            </a:endParaRPr>
          </a:p>
          <a:p>
            <a:r>
              <a:rPr lang="it-IT" sz="2000" dirty="0" smtClean="0">
                <a:solidFill>
                  <a:schemeClr val="tx2"/>
                </a:solidFill>
                <a:latin typeface="Ubuntu"/>
              </a:rPr>
              <a:t>+ Durata </a:t>
            </a:r>
            <a:r>
              <a:rPr lang="it-IT" sz="2000" dirty="0">
                <a:solidFill>
                  <a:schemeClr val="tx2"/>
                </a:solidFill>
                <a:latin typeface="Ubuntu"/>
              </a:rPr>
              <a:t>media del percorso </a:t>
            </a:r>
            <a:r>
              <a:rPr lang="it-IT" sz="2000" dirty="0" smtClean="0">
                <a:solidFill>
                  <a:schemeClr val="tx2"/>
                </a:solidFill>
                <a:latin typeface="Ubuntu"/>
              </a:rPr>
              <a:t>formativo		</a:t>
            </a:r>
            <a:r>
              <a:rPr lang="it-IT" sz="2000" b="1" dirty="0" smtClean="0">
                <a:solidFill>
                  <a:schemeClr val="tx2"/>
                </a:solidFill>
                <a:latin typeface="Ubuntu"/>
              </a:rPr>
              <a:t>28,97 h</a:t>
            </a:r>
            <a:r>
              <a:rPr lang="it-IT" sz="2000" dirty="0" smtClean="0">
                <a:solidFill>
                  <a:schemeClr val="tx2"/>
                </a:solidFill>
                <a:latin typeface="Ubuntu"/>
              </a:rPr>
              <a:t>	</a:t>
            </a:r>
            <a:endParaRPr lang="it-IT" sz="2000" dirty="0">
              <a:solidFill>
                <a:schemeClr val="tx2"/>
              </a:solidFill>
              <a:latin typeface="Ubuntu"/>
            </a:endParaRPr>
          </a:p>
          <a:p>
            <a:endParaRPr lang="it-IT" sz="2000" dirty="0">
              <a:solidFill>
                <a:srgbClr val="000000"/>
              </a:solidFill>
              <a:latin typeface="Ubuntu"/>
            </a:endParaRPr>
          </a:p>
          <a:p>
            <a:endParaRPr lang="it-IT" sz="2000" dirty="0">
              <a:solidFill>
                <a:srgbClr val="000000"/>
              </a:solidFill>
              <a:latin typeface="Ubuntu"/>
            </a:endParaRPr>
          </a:p>
          <a:p>
            <a:endParaRPr lang="it-IT" sz="2000" dirty="0">
              <a:solidFill>
                <a:srgbClr val="000000"/>
              </a:solidFill>
              <a:latin typeface="Ubuntu"/>
            </a:endParaRPr>
          </a:p>
          <a:p>
            <a:endParaRPr lang="it-IT" sz="2000" dirty="0">
              <a:latin typeface="Ubuntu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712460" y="3153662"/>
            <a:ext cx="3600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981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Guglielmo\Desktop\vluasd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" y="5915869"/>
            <a:ext cx="9144000" cy="946472"/>
          </a:xfrm>
          <a:prstGeom prst="rect">
            <a:avLst/>
          </a:prstGeom>
          <a:noFill/>
        </p:spPr>
      </p:pic>
      <p:pic>
        <p:nvPicPr>
          <p:cNvPr id="7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322" y="6127364"/>
            <a:ext cx="1044740" cy="626337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032" y="6093296"/>
            <a:ext cx="955907" cy="70496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434242" y="-3501241"/>
            <a:ext cx="65749" cy="878497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10" name="CasellaDiTesto 9"/>
          <p:cNvSpPr txBox="1"/>
          <p:nvPr/>
        </p:nvSpPr>
        <p:spPr>
          <a:xfrm>
            <a:off x="935712" y="1073612"/>
            <a:ext cx="727280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Ubuntu"/>
            </a:endParaRPr>
          </a:p>
          <a:p>
            <a:pPr algn="ctr"/>
            <a:r>
              <a:rPr lang="it-IT" sz="3600" dirty="0" smtClean="0">
                <a:solidFill>
                  <a:schemeClr val="tx2"/>
                </a:solidFill>
                <a:latin typeface="Ubuntu"/>
              </a:rPr>
              <a:t>Documenti </a:t>
            </a:r>
            <a:r>
              <a:rPr lang="it-IT" sz="3600" dirty="0">
                <a:solidFill>
                  <a:schemeClr val="tx2"/>
                </a:solidFill>
                <a:latin typeface="Ubuntu"/>
              </a:rPr>
              <a:t>di riferimento</a:t>
            </a:r>
          </a:p>
          <a:p>
            <a:endParaRPr lang="it-IT" dirty="0" smtClean="0">
              <a:solidFill>
                <a:schemeClr val="tx2"/>
              </a:solidFill>
              <a:latin typeface="Ubuntu"/>
            </a:endParaRPr>
          </a:p>
          <a:p>
            <a:endParaRPr lang="it-IT" dirty="0">
              <a:solidFill>
                <a:schemeClr val="tx2"/>
              </a:solidFill>
              <a:latin typeface="Ubuntu"/>
            </a:endParaRPr>
          </a:p>
          <a:p>
            <a:pPr marL="342900" indent="-342900">
              <a:buFont typeface="+mj-lt"/>
              <a:buAutoNum type="alphaLcParenR"/>
            </a:pPr>
            <a:r>
              <a:rPr lang="it-IT" b="1" dirty="0">
                <a:solidFill>
                  <a:schemeClr val="tx2"/>
                </a:solidFill>
                <a:latin typeface="Ubuntu"/>
              </a:rPr>
              <a:t>Modalità per l’accesso al finanziamento dei piani e dei </a:t>
            </a:r>
            <a:r>
              <a:rPr lang="it-IT" b="1" dirty="0" smtClean="0">
                <a:solidFill>
                  <a:schemeClr val="tx2"/>
                </a:solidFill>
                <a:latin typeface="Ubuntu"/>
              </a:rPr>
              <a:t>voucher</a:t>
            </a:r>
            <a:r>
              <a:rPr lang="it-IT" dirty="0">
                <a:solidFill>
                  <a:schemeClr val="tx2"/>
                </a:solidFill>
                <a:latin typeface="Ubuntu"/>
              </a:rPr>
              <a:t> </a:t>
            </a:r>
            <a:endParaRPr lang="it-IT" dirty="0" smtClean="0">
              <a:solidFill>
                <a:schemeClr val="tx2"/>
              </a:solidFill>
              <a:latin typeface="Ubuntu"/>
            </a:endParaRPr>
          </a:p>
          <a:p>
            <a:endParaRPr lang="it-IT" dirty="0" smtClean="0">
              <a:solidFill>
                <a:schemeClr val="tx2"/>
              </a:solidFill>
              <a:latin typeface="Ubuntu"/>
            </a:endParaRPr>
          </a:p>
          <a:p>
            <a:pPr marL="361950" indent="-361950"/>
            <a:r>
              <a:rPr lang="it-IT" b="1" dirty="0" smtClean="0">
                <a:solidFill>
                  <a:schemeClr val="tx2"/>
                </a:solidFill>
                <a:latin typeface="Ubuntu"/>
              </a:rPr>
              <a:t>b)  Criteri </a:t>
            </a:r>
            <a:r>
              <a:rPr lang="it-IT" b="1" dirty="0">
                <a:solidFill>
                  <a:schemeClr val="tx2"/>
                </a:solidFill>
                <a:latin typeface="Ubuntu"/>
              </a:rPr>
              <a:t>per l'utilizzo delle </a:t>
            </a:r>
            <a:r>
              <a:rPr lang="it-IT" b="1" dirty="0" smtClean="0">
                <a:solidFill>
                  <a:schemeClr val="tx2"/>
                </a:solidFill>
                <a:latin typeface="Ubuntu"/>
              </a:rPr>
              <a:t>risorse, annualità 2014, </a:t>
            </a:r>
            <a:r>
              <a:rPr lang="it-IT" dirty="0">
                <a:solidFill>
                  <a:schemeClr val="tx2"/>
                </a:solidFill>
                <a:latin typeface="Ubuntu"/>
              </a:rPr>
              <a:t>che riguardano i settori: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it-IT" dirty="0">
                <a:solidFill>
                  <a:schemeClr val="tx2"/>
                </a:solidFill>
                <a:latin typeface="Ubuntu"/>
              </a:rPr>
              <a:t>Settori Commercio, Servizi, Turismo, Logistica, Spedizioni, Trasporto e Altri Settori Economici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it-IT" dirty="0" smtClean="0">
                <a:solidFill>
                  <a:schemeClr val="tx2"/>
                </a:solidFill>
                <a:latin typeface="Ubuntu"/>
              </a:rPr>
              <a:t>Settori </a:t>
            </a:r>
            <a:r>
              <a:rPr lang="it-IT" dirty="0">
                <a:solidFill>
                  <a:schemeClr val="tx2"/>
                </a:solidFill>
                <a:latin typeface="Ubuntu"/>
              </a:rPr>
              <a:t>Creditizio Finanziario/Assicurativo</a:t>
            </a:r>
          </a:p>
          <a:p>
            <a:endParaRPr lang="it-IT" dirty="0" smtClean="0">
              <a:solidFill>
                <a:schemeClr val="tx2"/>
              </a:solidFill>
              <a:latin typeface="Ubuntu"/>
            </a:endParaRPr>
          </a:p>
          <a:p>
            <a:endParaRPr lang="it-IT" sz="2400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475772" y="379953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Ubuntu"/>
              </a:rPr>
              <a:t>Programmazione 2014</a:t>
            </a:r>
            <a:endParaRPr lang="it-IT" sz="2000" dirty="0">
              <a:latin typeface="Ubuntu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12460" y="3153662"/>
            <a:ext cx="3600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9382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Guglielmo\Desktop\vluasd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" y="5915869"/>
            <a:ext cx="9144000" cy="946472"/>
          </a:xfrm>
          <a:prstGeom prst="rect">
            <a:avLst/>
          </a:prstGeom>
          <a:noFill/>
        </p:spPr>
      </p:pic>
      <p:pic>
        <p:nvPicPr>
          <p:cNvPr id="7" name="Picture 6" descr="C:\Users\Guglielmo\Desktop\fondir logo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4322" y="6127364"/>
            <a:ext cx="1044740" cy="626337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032" y="6093296"/>
            <a:ext cx="955907" cy="70496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434242" y="-3501241"/>
            <a:ext cx="65749" cy="8784977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10" name="CasellaDiTesto 9"/>
          <p:cNvSpPr txBox="1"/>
          <p:nvPr/>
        </p:nvSpPr>
        <p:spPr>
          <a:xfrm>
            <a:off x="935712" y="1073612"/>
            <a:ext cx="727280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Ubuntu"/>
            </a:endParaRPr>
          </a:p>
          <a:p>
            <a:pPr algn="ctr"/>
            <a:r>
              <a:rPr lang="it-IT" sz="3600" dirty="0" smtClean="0">
                <a:solidFill>
                  <a:schemeClr val="tx2"/>
                </a:solidFill>
                <a:latin typeface="Ubuntu"/>
              </a:rPr>
              <a:t>Risorse</a:t>
            </a:r>
            <a:endParaRPr lang="it-IT" sz="3600" dirty="0">
              <a:solidFill>
                <a:schemeClr val="tx2"/>
              </a:solidFill>
              <a:latin typeface="Ubuntu"/>
            </a:endParaRPr>
          </a:p>
          <a:p>
            <a:endParaRPr lang="it-IT" sz="1600" dirty="0">
              <a:solidFill>
                <a:schemeClr val="tx2"/>
              </a:solidFill>
              <a:latin typeface="Ubuntu"/>
            </a:endParaRPr>
          </a:p>
          <a:p>
            <a:r>
              <a:rPr lang="it-IT" sz="1600" b="1" dirty="0" smtClean="0">
                <a:solidFill>
                  <a:schemeClr val="tx2"/>
                </a:solidFill>
                <a:latin typeface="Ubuntu"/>
              </a:rPr>
              <a:t>16 </a:t>
            </a:r>
            <a:r>
              <a:rPr lang="it-IT" sz="1600" b="1" dirty="0">
                <a:solidFill>
                  <a:schemeClr val="tx2"/>
                </a:solidFill>
                <a:latin typeface="Ubuntu"/>
              </a:rPr>
              <a:t>milioni di euro </a:t>
            </a:r>
            <a:r>
              <a:rPr lang="it-IT" sz="1600" dirty="0">
                <a:solidFill>
                  <a:schemeClr val="tx2"/>
                </a:solidFill>
                <a:latin typeface="Ubuntu"/>
              </a:rPr>
              <a:t>per la formazione dei </a:t>
            </a:r>
            <a:r>
              <a:rPr lang="it-IT" sz="1600" dirty="0" smtClean="0">
                <a:solidFill>
                  <a:schemeClr val="tx2"/>
                </a:solidFill>
                <a:latin typeface="Ubuntu"/>
              </a:rPr>
              <a:t>dirigenti di cui: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it-IT" sz="1600" dirty="0">
                <a:solidFill>
                  <a:schemeClr val="tx2"/>
                </a:solidFill>
                <a:latin typeface="Ubuntu"/>
              </a:rPr>
              <a:t>14 milioni di euro per il finanziamento di Piani individuali, aziendali, settoriali, territoriali;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it-IT" sz="1600" dirty="0">
                <a:solidFill>
                  <a:schemeClr val="tx2"/>
                </a:solidFill>
                <a:latin typeface="Ubuntu"/>
              </a:rPr>
              <a:t>2 milioni per il finanziamento dei voucher</a:t>
            </a:r>
            <a:r>
              <a:rPr lang="it-IT" sz="1600" dirty="0" smtClean="0">
                <a:solidFill>
                  <a:schemeClr val="tx2"/>
                </a:solidFill>
                <a:latin typeface="Ubuntu"/>
              </a:rPr>
              <a:t>.</a:t>
            </a:r>
            <a:endParaRPr lang="it-IT" sz="1600" dirty="0">
              <a:solidFill>
                <a:schemeClr val="tx2"/>
              </a:solidFill>
              <a:latin typeface="Ubuntu"/>
            </a:endParaRPr>
          </a:p>
          <a:p>
            <a:r>
              <a:rPr lang="it-IT" dirty="0">
                <a:solidFill>
                  <a:schemeClr val="tx2"/>
                </a:solidFill>
              </a:rPr>
              <a:t> </a:t>
            </a:r>
          </a:p>
          <a:p>
            <a:pPr lvl="0"/>
            <a:r>
              <a:rPr lang="it-IT" u="sng" dirty="0">
                <a:solidFill>
                  <a:schemeClr val="tx2"/>
                </a:solidFill>
              </a:rPr>
              <a:t>Settori Commercio, Servizi, Turismo - Logistica, Spedizioni, Trasporto - Altri Settori Economici</a:t>
            </a:r>
          </a:p>
          <a:p>
            <a:pPr lvl="0"/>
            <a:r>
              <a:rPr lang="it-IT" dirty="0">
                <a:solidFill>
                  <a:schemeClr val="tx2"/>
                </a:solidFill>
                <a:latin typeface="Ubuntu"/>
              </a:rPr>
              <a:t>Risorse disponibili per finanziamento Piani: € 6.000.000</a:t>
            </a:r>
          </a:p>
          <a:p>
            <a:pPr lvl="0"/>
            <a:r>
              <a:rPr lang="it-IT" dirty="0">
                <a:solidFill>
                  <a:schemeClr val="tx2"/>
                </a:solidFill>
                <a:latin typeface="Ubuntu"/>
              </a:rPr>
              <a:t>Risorse disponibili per finanziamento Voucher: € 1.000.000</a:t>
            </a:r>
          </a:p>
          <a:p>
            <a:endParaRPr lang="it-IT" u="sng" dirty="0" smtClean="0">
              <a:solidFill>
                <a:schemeClr val="tx2"/>
              </a:solidFill>
            </a:endParaRPr>
          </a:p>
          <a:p>
            <a:r>
              <a:rPr lang="it-IT" u="sng" dirty="0" smtClean="0">
                <a:solidFill>
                  <a:schemeClr val="tx2"/>
                </a:solidFill>
              </a:rPr>
              <a:t>Settori </a:t>
            </a:r>
            <a:r>
              <a:rPr lang="it-IT" u="sng" dirty="0">
                <a:solidFill>
                  <a:schemeClr val="tx2"/>
                </a:solidFill>
              </a:rPr>
              <a:t>Creditizio-finanziario e Assicurativo</a:t>
            </a:r>
            <a:endParaRPr lang="it-IT" dirty="0">
              <a:solidFill>
                <a:schemeClr val="tx2"/>
              </a:solidFill>
            </a:endParaRPr>
          </a:p>
          <a:p>
            <a:pPr lvl="0"/>
            <a:r>
              <a:rPr lang="it-IT" dirty="0">
                <a:solidFill>
                  <a:schemeClr val="tx2"/>
                </a:solidFill>
              </a:rPr>
              <a:t>Risorse disponibili per finanziamento Piani: € 8.000.000</a:t>
            </a:r>
          </a:p>
          <a:p>
            <a:pPr lvl="0"/>
            <a:r>
              <a:rPr lang="it-IT" dirty="0">
                <a:solidFill>
                  <a:schemeClr val="tx2"/>
                </a:solidFill>
              </a:rPr>
              <a:t>Risorse disponibili per finanziamento Voucher: € </a:t>
            </a:r>
            <a:r>
              <a:rPr lang="it-IT" dirty="0" smtClean="0">
                <a:solidFill>
                  <a:schemeClr val="tx2"/>
                </a:solidFill>
              </a:rPr>
              <a:t>1.000.000</a:t>
            </a:r>
          </a:p>
          <a:p>
            <a:pPr lvl="0"/>
            <a:endParaRPr lang="it-IT" sz="1600" dirty="0">
              <a:solidFill>
                <a:schemeClr val="tx2"/>
              </a:solidFill>
              <a:latin typeface="Ubuntu"/>
            </a:endParaRPr>
          </a:p>
          <a:p>
            <a:endParaRPr lang="it-IT" b="1" dirty="0" smtClean="0">
              <a:solidFill>
                <a:schemeClr val="tx2"/>
              </a:solidFill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  <a:p>
            <a:endParaRPr lang="it-IT" dirty="0" smtClean="0">
              <a:latin typeface="Ubuntu"/>
            </a:endParaRPr>
          </a:p>
          <a:p>
            <a:endParaRPr lang="it-IT" dirty="0">
              <a:latin typeface="Ubuntu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475772" y="379953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Ubuntu"/>
              </a:rPr>
              <a:t>Programmazione 2014</a:t>
            </a:r>
            <a:endParaRPr lang="it-IT" sz="2000" dirty="0">
              <a:latin typeface="Ubuntu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712460" y="3153662"/>
            <a:ext cx="3600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46828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261</Words>
  <Application>Microsoft Office PowerPoint</Application>
  <PresentationFormat>Presentazione su schermo (4:3)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Ubuntu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 per l’utilizzo delle risorse annualità 2014</dc:title>
  <dc:creator>Guglielmo Cok</dc:creator>
  <cp:lastModifiedBy>Paola Faragalli</cp:lastModifiedBy>
  <cp:revision>67</cp:revision>
  <cp:lastPrinted>2014-06-23T13:44:06Z</cp:lastPrinted>
  <dcterms:created xsi:type="dcterms:W3CDTF">2014-05-28T10:59:09Z</dcterms:created>
  <dcterms:modified xsi:type="dcterms:W3CDTF">2014-09-26T11:07:30Z</dcterms:modified>
</cp:coreProperties>
</file>